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80" r:id="rId6"/>
    <p:sldId id="260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8" r:id="rId16"/>
    <p:sldId id="284" r:id="rId17"/>
    <p:sldId id="273" r:id="rId18"/>
    <p:sldId id="271" r:id="rId19"/>
    <p:sldId id="281" r:id="rId20"/>
    <p:sldId id="282" r:id="rId21"/>
    <p:sldId id="283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B970-C20C-4860-88D9-36910EA3B4B9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100A-527A-4C78-9043-4E50FC2F47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B970-C20C-4860-88D9-36910EA3B4B9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100A-527A-4C78-9043-4E50FC2F4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B970-C20C-4860-88D9-36910EA3B4B9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100A-527A-4C78-9043-4E50FC2F4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B970-C20C-4860-88D9-36910EA3B4B9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100A-527A-4C78-9043-4E50FC2F4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B970-C20C-4860-88D9-36910EA3B4B9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E7100A-527A-4C78-9043-4E50FC2F4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B970-C20C-4860-88D9-36910EA3B4B9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100A-527A-4C78-9043-4E50FC2F4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B970-C20C-4860-88D9-36910EA3B4B9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100A-527A-4C78-9043-4E50FC2F4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B970-C20C-4860-88D9-36910EA3B4B9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100A-527A-4C78-9043-4E50FC2F4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B970-C20C-4860-88D9-36910EA3B4B9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100A-527A-4C78-9043-4E50FC2F4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B970-C20C-4860-88D9-36910EA3B4B9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100A-527A-4C78-9043-4E50FC2F4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B970-C20C-4860-88D9-36910EA3B4B9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100A-527A-4C78-9043-4E50FC2F4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31B970-C20C-4860-88D9-36910EA3B4B9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E7100A-527A-4C78-9043-4E50FC2F4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on.alania.gov.ru/sites/mon/files/media/pages/inline-files/%D0%A0%D0%B0%D1%81%D0%BF%D0%B8%D1%81%D0%B0%D0%BD%D0%B8%D0%B5%20%D0%B2%D0%B5%D0%B1%D0%B8%D0%BD%D0%B0%D1%80%D0%BE%D0%B2.docx" TargetMode="External"/><Relationship Id="rId7" Type="http://schemas.openxmlformats.org/officeDocument/2006/relationships/hyperlink" Target="https://link.webinar.fm/live/sorip198/angege" TargetMode="External"/><Relationship Id="rId2" Type="http://schemas.openxmlformats.org/officeDocument/2006/relationships/hyperlink" Target="http://mon.alania.gov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link.webinar.fm/live/sorip198/bioege" TargetMode="External"/><Relationship Id="rId5" Type="http://schemas.openxmlformats.org/officeDocument/2006/relationships/hyperlink" Target="https://link.webinar.fm/live/sorip198/histege" TargetMode="External"/><Relationship Id="rId4" Type="http://schemas.openxmlformats.org/officeDocument/2006/relationships/hyperlink" Target="https://link.webinar.fm/live/sorip198/fizeg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webinar.fm/live/sorip198/matemege" TargetMode="External"/><Relationship Id="rId2" Type="http://schemas.openxmlformats.org/officeDocument/2006/relationships/hyperlink" Target="http://mon.alania.gov.ru/sites/mon/files/media/pages/inline-files/%D0%A0%D0%B0%D1%81%D0%BF%D0%B8%D1%81%D0%B0%D0%BD%D0%B8%D0%B5%20%D0%B2%D0%B5%D0%B1%D0%B8%D0%BD%D0%B0%D1%80%D0%BE%D0%B2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link.webinar.fm/live/sorip198/infege" TargetMode="External"/><Relationship Id="rId5" Type="http://schemas.openxmlformats.org/officeDocument/2006/relationships/hyperlink" Target="https://link.webinar.fm/live/sorip198/litege" TargetMode="External"/><Relationship Id="rId4" Type="http://schemas.openxmlformats.org/officeDocument/2006/relationships/hyperlink" Target="https://link.webinar.fm/live/sorip198/obscheg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ramma.ru/" TargetMode="External"/><Relationship Id="rId2" Type="http://schemas.openxmlformats.org/officeDocument/2006/relationships/hyperlink" Target="https://best-language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xtologia.ru/russkiy/?q=39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mel.fm/author/gramotnost-na-mele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5litra.r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udarenie.info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gramota.ru/class/coach/idictation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ipi.ru/ege/videokonsultatsii-razrabotchikov-kim-yeg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user/RosObrNadzor/playlist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nav-gia.obrnadzor.gov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ge15.ru/files/new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mon.alania.gov.ru/pages/538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webinar.fm/live/sorip198/histege" TargetMode="External"/><Relationship Id="rId2" Type="http://schemas.openxmlformats.org/officeDocument/2006/relationships/hyperlink" Target="http://mon.alania.gov.ru/sites/mon/files/media/pages/inline-files/%D0%A0%D0%B0%D1%81%D0%BF%D0%B8%D1%81%D0%B0%D0%BD%D0%B8%D0%B5%20%D0%B2%D0%B5%D0%B1%D0%B8%D0%BD%D0%B0%D1%80%D0%BE%D0%B2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link.webinar.fm/live/sorip198/angege" TargetMode="External"/><Relationship Id="rId5" Type="http://schemas.openxmlformats.org/officeDocument/2006/relationships/hyperlink" Target="https://link.webinar.fm/live/sorip198/rusege" TargetMode="External"/><Relationship Id="rId4" Type="http://schemas.openxmlformats.org/officeDocument/2006/relationships/hyperlink" Target="https://link.webinar.fm/live/sorip198/bioeg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.webinar.fm/live/sorip198/infege" TargetMode="External"/><Relationship Id="rId3" Type="http://schemas.openxmlformats.org/officeDocument/2006/relationships/hyperlink" Target="https://link.webinar.fm/live/sorip198/himege" TargetMode="External"/><Relationship Id="rId7" Type="http://schemas.openxmlformats.org/officeDocument/2006/relationships/hyperlink" Target="https://link.webinar.fm/live/sorip198/obschege" TargetMode="External"/><Relationship Id="rId2" Type="http://schemas.openxmlformats.org/officeDocument/2006/relationships/hyperlink" Target="http://mon.alania.gov.ru/sites/mon/files/media/pages/inline-files/%D0%A0%D0%B0%D1%81%D0%BF%D0%B8%D1%81%D0%B0%D0%BD%D0%B8%D0%B5%20%D0%B2%D0%B5%D0%B1%D0%B8%D0%BD%D0%B0%D1%80%D0%BE%D0%B2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link.webinar.fm/live/sorip198/matemege" TargetMode="External"/><Relationship Id="rId5" Type="http://schemas.openxmlformats.org/officeDocument/2006/relationships/hyperlink" Target="https://link.webinar.fm/live/sorip198/litege" TargetMode="External"/><Relationship Id="rId4" Type="http://schemas.openxmlformats.org/officeDocument/2006/relationships/hyperlink" Target="https://link.webinar.fm/live/sorip198/geoeg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webinar.fm/live/sorip198/fizege" TargetMode="External"/><Relationship Id="rId2" Type="http://schemas.openxmlformats.org/officeDocument/2006/relationships/hyperlink" Target="http://mon.alania.gov.ru/sites/mon/files/media/pages/inline-files/%D0%A0%D0%B0%D1%81%D0%BF%D0%B8%D1%81%D0%B0%D0%BD%D0%B8%D0%B5%20%D0%B2%D0%B5%D0%B1%D0%B8%D0%BD%D0%B0%D1%80%D0%BE%D0%B2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link.webinar.fm/live/sorip198/himege" TargetMode="External"/><Relationship Id="rId5" Type="http://schemas.openxmlformats.org/officeDocument/2006/relationships/hyperlink" Target="https://link.webinar.fm/live/sorip198/rusege" TargetMode="External"/><Relationship Id="rId4" Type="http://schemas.openxmlformats.org/officeDocument/2006/relationships/hyperlink" Target="https://link.webinar.fm/live/sorip198/geoe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429684" cy="857257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cap="none" dirty="0" err="1" smtClean="0"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cap="none" dirty="0" smtClean="0"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6400800" cy="313849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к ЕГЭ-2022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Полезные ссылки для подготовки к государственной итоговой аттестации   </a:t>
            </a:r>
          </a:p>
          <a:p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eduportal44.ru/sharya_r/12/SiteAssets/SitePages/%D0%93%D0%98%D0%90/%D0%91%D0%B5%D0%B7%20%D0%B8%D0%BC%D0%B5%D0%BD%D0%B8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728667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http://mon.alania.gov.ru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hlinkClick r:id="rId3"/>
              </a:rPr>
              <a:t>Расписание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hlinkClick r:id="rId3"/>
              </a:rPr>
              <a:t>вебинаров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hlinkClick r:id="rId3"/>
              </a:rPr>
              <a:t> 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0" y="1571612"/>
          <a:ext cx="8286812" cy="5000660"/>
        </p:xfrm>
        <a:graphic>
          <a:graphicData uri="http://schemas.openxmlformats.org/drawingml/2006/table">
            <a:tbl>
              <a:tblPr/>
              <a:tblGrid>
                <a:gridCol w="2071703"/>
                <a:gridCol w="2071703"/>
                <a:gridCol w="2071703"/>
                <a:gridCol w="2071703"/>
              </a:tblGrid>
              <a:tr h="1250165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/>
                        <a:t>Четверг</a:t>
                      </a:r>
                      <a:endParaRPr lang="ru-RU" sz="1500" dirty="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/>
                        <a:t>14.30-15.30</a:t>
                      </a:r>
                      <a:endParaRPr lang="ru-RU" sz="150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/>
                        <a:t>физика</a:t>
                      </a:r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u="none" strike="noStrike">
                          <a:solidFill>
                            <a:srgbClr val="EB3630"/>
                          </a:solidFill>
                          <a:hlinkClick r:id="rId4"/>
                        </a:rPr>
                        <a:t>https://link.webinar.fm/live/sorip198/fizege</a:t>
                      </a:r>
                      <a:endParaRPr lang="en-US" sz="150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250165">
                <a:tc>
                  <a:txBody>
                    <a:bodyPr/>
                    <a:lstStyle/>
                    <a:p>
                      <a:pPr algn="l"/>
                      <a:r>
                        <a:rPr lang="ru-RU" sz="1500" b="1"/>
                        <a:t>Четверг</a:t>
                      </a:r>
                      <a:endParaRPr lang="ru-RU" sz="150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/>
                        <a:t>14.30-15.30</a:t>
                      </a:r>
                      <a:endParaRPr lang="ru-RU" sz="1500" dirty="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/>
                        <a:t>история</a:t>
                      </a:r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u="none" strike="noStrike">
                          <a:solidFill>
                            <a:srgbClr val="EB3630"/>
                          </a:solidFill>
                          <a:hlinkClick r:id="rId5"/>
                        </a:rPr>
                        <a:t>https://link.webinar.fm/live/sorip198/histege</a:t>
                      </a:r>
                      <a:endParaRPr lang="en-US" sz="150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50165">
                <a:tc>
                  <a:txBody>
                    <a:bodyPr/>
                    <a:lstStyle/>
                    <a:p>
                      <a:pPr algn="l"/>
                      <a:r>
                        <a:rPr lang="ru-RU" sz="1500" b="1"/>
                        <a:t>Четверг</a:t>
                      </a:r>
                      <a:endParaRPr lang="ru-RU" sz="150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/>
                        <a:t>15.30-16.30</a:t>
                      </a:r>
                      <a:endParaRPr lang="ru-RU" sz="1500" dirty="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/>
                        <a:t>биология</a:t>
                      </a:r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u="none" strike="noStrike">
                          <a:solidFill>
                            <a:srgbClr val="EB3630"/>
                          </a:solidFill>
                          <a:hlinkClick r:id="rId6"/>
                        </a:rPr>
                        <a:t>https://link.webinar.fm/live/sorip198/bioege</a:t>
                      </a:r>
                      <a:endParaRPr lang="en-US" sz="150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250165">
                <a:tc>
                  <a:txBody>
                    <a:bodyPr/>
                    <a:lstStyle/>
                    <a:p>
                      <a:pPr algn="l"/>
                      <a:r>
                        <a:rPr lang="ru-RU" sz="1500" b="1"/>
                        <a:t>Четверг</a:t>
                      </a:r>
                      <a:endParaRPr lang="ru-RU" sz="150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/>
                        <a:t>16.30-17.30</a:t>
                      </a:r>
                      <a:endParaRPr lang="ru-RU" sz="1500" dirty="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/>
                        <a:t>английский язык</a:t>
                      </a:r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u="sng" dirty="0">
                          <a:solidFill>
                            <a:srgbClr val="EB3630"/>
                          </a:solidFill>
                          <a:hlinkClick r:id="rId7"/>
                        </a:rPr>
                        <a:t>https://link.webinar.fm/live/sorip198/angege</a:t>
                      </a:r>
                      <a:endParaRPr lang="en-US" sz="1500" dirty="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   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http://mon.alania.gov.ru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hlinkClick r:id="rId2"/>
              </a:rPr>
              <a:t>Расписание </a:t>
            </a:r>
            <a:r>
              <a:rPr lang="ru-RU" sz="2400" dirty="0" err="1" smtClean="0">
                <a:hlinkClick r:id="rId2"/>
              </a:rPr>
              <a:t>вебинаров</a:t>
            </a:r>
            <a:r>
              <a:rPr lang="ru-RU" sz="2400" dirty="0" smtClean="0">
                <a:hlinkClick r:id="rId2"/>
              </a:rPr>
              <a:t> 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500174"/>
          <a:ext cx="8429684" cy="5143535"/>
        </p:xfrm>
        <a:graphic>
          <a:graphicData uri="http://schemas.openxmlformats.org/drawingml/2006/table">
            <a:tbl>
              <a:tblPr/>
              <a:tblGrid>
                <a:gridCol w="2107421"/>
                <a:gridCol w="2107421"/>
                <a:gridCol w="2107421"/>
                <a:gridCol w="2107421"/>
              </a:tblGrid>
              <a:tr h="1486571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/>
                        <a:t>Пятница</a:t>
                      </a:r>
                      <a:endParaRPr lang="ru-RU" sz="1400" dirty="0"/>
                    </a:p>
                  </a:txBody>
                  <a:tcPr marL="58728" marR="58728" marT="58728" marB="58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/>
                        <a:t>14.30-15.30</a:t>
                      </a:r>
                      <a:endParaRPr lang="ru-RU" sz="1400" dirty="0"/>
                    </a:p>
                  </a:txBody>
                  <a:tcPr marL="58728" marR="58728" marT="58728" marB="58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математика</a:t>
                      </a:r>
                    </a:p>
                  </a:txBody>
                  <a:tcPr marL="58728" marR="58728" marT="58728" marB="58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strike="noStrike">
                          <a:solidFill>
                            <a:srgbClr val="EB3630"/>
                          </a:solidFill>
                          <a:hlinkClick r:id="rId3"/>
                        </a:rPr>
                        <a:t>https://link.webinar.fm/live/sorip198/matemege</a:t>
                      </a:r>
                      <a:endParaRPr lang="en-US" sz="1400"/>
                    </a:p>
                  </a:txBody>
                  <a:tcPr marL="58728" marR="58728" marT="58728" marB="58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218988">
                <a:tc>
                  <a:txBody>
                    <a:bodyPr/>
                    <a:lstStyle/>
                    <a:p>
                      <a:pPr algn="l"/>
                      <a:r>
                        <a:rPr lang="ru-RU" sz="1400" b="1"/>
                        <a:t>Пятница</a:t>
                      </a:r>
                      <a:endParaRPr lang="ru-RU" sz="1400"/>
                    </a:p>
                  </a:txBody>
                  <a:tcPr marL="58728" marR="58728" marT="58728" marB="58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/>
                        <a:t>15.30-16.30</a:t>
                      </a:r>
                      <a:endParaRPr lang="ru-RU" sz="1400"/>
                    </a:p>
                  </a:txBody>
                  <a:tcPr marL="58728" marR="58728" marT="58728" marB="58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общество</a:t>
                      </a:r>
                    </a:p>
                  </a:txBody>
                  <a:tcPr marL="58728" marR="58728" marT="58728" marB="58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strike="noStrike" dirty="0">
                          <a:solidFill>
                            <a:srgbClr val="EB3630"/>
                          </a:solidFill>
                          <a:hlinkClick r:id="rId4"/>
                        </a:rPr>
                        <a:t>https://link.webinar.fm/live/sorip198/obschege</a:t>
                      </a:r>
                      <a:endParaRPr lang="en-US" sz="1400" dirty="0"/>
                    </a:p>
                  </a:txBody>
                  <a:tcPr marL="58728" marR="58728" marT="58728" marB="58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18988">
                <a:tc>
                  <a:txBody>
                    <a:bodyPr/>
                    <a:lstStyle/>
                    <a:p>
                      <a:pPr algn="l"/>
                      <a:r>
                        <a:rPr lang="ru-RU" sz="1400" b="1"/>
                        <a:t>Пятница</a:t>
                      </a:r>
                      <a:endParaRPr lang="ru-RU" sz="1400"/>
                    </a:p>
                  </a:txBody>
                  <a:tcPr marL="58728" marR="58728" marT="58728" marB="58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/>
                        <a:t>16.30-17.30</a:t>
                      </a:r>
                      <a:endParaRPr lang="ru-RU" sz="1400"/>
                    </a:p>
                  </a:txBody>
                  <a:tcPr marL="58728" marR="58728" marT="58728" marB="58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литература</a:t>
                      </a:r>
                    </a:p>
                  </a:txBody>
                  <a:tcPr marL="58728" marR="58728" marT="58728" marB="58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strike="noStrike">
                          <a:solidFill>
                            <a:srgbClr val="EB3630"/>
                          </a:solidFill>
                          <a:hlinkClick r:id="rId5"/>
                        </a:rPr>
                        <a:t>https://link.webinar.fm/live/sorip198/litege</a:t>
                      </a:r>
                      <a:endParaRPr lang="en-US" sz="1400"/>
                    </a:p>
                  </a:txBody>
                  <a:tcPr marL="58728" marR="58728" marT="58728" marB="58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218988">
                <a:tc>
                  <a:txBody>
                    <a:bodyPr/>
                    <a:lstStyle/>
                    <a:p>
                      <a:pPr algn="l"/>
                      <a:r>
                        <a:rPr lang="ru-RU" sz="1400" b="1"/>
                        <a:t>Пятница</a:t>
                      </a:r>
                      <a:endParaRPr lang="ru-RU" sz="1400"/>
                    </a:p>
                  </a:txBody>
                  <a:tcPr marL="58728" marR="58728" marT="58728" marB="58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/>
                        <a:t>16.30-17.30</a:t>
                      </a:r>
                      <a:endParaRPr lang="ru-RU" sz="1400"/>
                    </a:p>
                  </a:txBody>
                  <a:tcPr marL="58728" marR="58728" marT="58728" marB="58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информатика</a:t>
                      </a:r>
                    </a:p>
                  </a:txBody>
                  <a:tcPr marL="58728" marR="58728" marT="58728" marB="58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u="none" strike="noStrike" dirty="0">
                          <a:solidFill>
                            <a:srgbClr val="EB3630"/>
                          </a:solidFill>
                          <a:hlinkClick r:id="rId6"/>
                        </a:rPr>
                        <a:t>https://link.webinar.fm/live/sorip198/infege</a:t>
                      </a:r>
                      <a:endParaRPr lang="en-US" sz="1400" dirty="0"/>
                    </a:p>
                  </a:txBody>
                  <a:tcPr marL="58728" marR="58728" marT="58728" marB="587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912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30546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7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ресурсы для подготовки к ЕГЭ И ОГЭ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700" dirty="0" smtClean="0">
                <a:hlinkClick r:id="rId2"/>
              </a:rPr>
              <a:t>https://best-language.ru</a:t>
            </a:r>
            <a:r>
              <a:rPr lang="ru-RU" sz="2700" dirty="0" smtClean="0"/>
              <a:t> ;    </a:t>
            </a:r>
            <a:r>
              <a:rPr lang="en-US" sz="2700" dirty="0" smtClean="0">
                <a:hlinkClick r:id="rId3"/>
              </a:rPr>
              <a:t>http://gramma.ru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ru-RU" sz="27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500174"/>
            <a:ext cx="8376106" cy="5072098"/>
          </a:xfrm>
          <a:prstGeom prst="rect">
            <a:avLst/>
          </a:prstGeom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000100" y="928670"/>
            <a:ext cx="2095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285861"/>
            <a:ext cx="8390736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7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Полезные ресурсы для подготовки к ЕГЭ И ОГЭ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</a:t>
            </a:r>
            <a:r>
              <a:rPr lang="en-US" sz="2000" dirty="0" smtClean="0">
                <a:hlinkClick r:id="rId3"/>
              </a:rPr>
              <a:t>https://www.textologia.ru/russkiy/?q=394</a:t>
            </a:r>
            <a:r>
              <a:rPr lang="en-US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Полезные ресурсы для подготовки к ЕГЭ И ОГЭ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</a:t>
            </a:r>
            <a:r>
              <a:rPr lang="en-US" sz="2000" dirty="0" smtClean="0">
                <a:hlinkClick r:id="rId2"/>
              </a:rPr>
              <a:t>https://mel.fm/author/gramotnost-na-mele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357298"/>
            <a:ext cx="7929618" cy="5210537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Полезные ресурсы для подготовки к ЕГЭ И ОГЭ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500174"/>
            <a:ext cx="8286808" cy="4671755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14678" y="1071546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http://5litra.ru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1" y="285728"/>
            <a:ext cx="8459241" cy="1214446"/>
          </a:xfrm>
        </p:spPr>
        <p:txBody>
          <a:bodyPr>
            <a:normAutofit fontScale="25000" lnSpcReduction="20000"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Ударение.инфо </a:t>
            </a:r>
            <a:r>
              <a:rPr lang="ru-RU" sz="4000" b="1" dirty="0" smtClean="0">
                <a:solidFill>
                  <a:schemeClr val="bg1"/>
                </a:solidFill>
              </a:rPr>
              <a:t>—</a:t>
            </a:r>
          </a:p>
          <a:p>
            <a:pPr algn="ctr"/>
            <a:r>
              <a:rPr lang="ru-RU" sz="9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9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9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9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4">
                    <a:lumMod val="50000"/>
                  </a:schemeClr>
                </a:solidFill>
              </a:rPr>
              <a:t>Полезные ресурсы для подготовки к ЕГЭ И ОГЭ</a:t>
            </a:r>
            <a:endParaRPr lang="ru-RU" sz="9600" b="1" dirty="0" smtClean="0">
              <a:solidFill>
                <a:schemeClr val="accent4">
                  <a:lumMod val="50000"/>
                </a:schemeClr>
              </a:solidFill>
              <a:hlinkClick r:id="rId2"/>
            </a:endParaRPr>
          </a:p>
          <a:p>
            <a:pPr algn="ctr"/>
            <a:endParaRPr lang="ru-RU" sz="4200" b="1" dirty="0" smtClean="0">
              <a:solidFill>
                <a:schemeClr val="accent2">
                  <a:lumMod val="50000"/>
                </a:schemeClr>
              </a:solidFill>
              <a:hlinkClick r:id="rId2"/>
            </a:endParaRPr>
          </a:p>
          <a:p>
            <a:pPr algn="ctr"/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www.udarenie.info</a:t>
            </a: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928802"/>
            <a:ext cx="8628792" cy="4706524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9864946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39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   Полезные ресурсы для подготовки к ЕГЭ И ОГЭ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/>
          </a:p>
          <a:p>
            <a:pPr algn="ctr"/>
            <a:r>
              <a:rPr lang="en-US" sz="2000" dirty="0">
                <a:solidFill>
                  <a:schemeClr val="bg1"/>
                </a:solidFill>
                <a:hlinkClick r:id="rId2"/>
              </a:rPr>
              <a:t>http://gramota.ru/class/coach/idictation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714488"/>
            <a:ext cx="8572560" cy="4740288"/>
          </a:xfrm>
          <a:prstGeom prst="rect">
            <a:avLst/>
          </a:prstGeom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5663560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94137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  Полезные ресурсы для подготовки к ЕГЭ И ОГЭ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8401080" cy="4691063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Русская грамматика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ресурс, содержащий электронную версию Академической грамматики русского языка, составленной Академией наук.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Русский на 5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интерактивный информационно-обучающий сайт для детей и взрослых. Курс русского языка в доступном изложении, в том числе по подготовке к ЕГЭ.</a:t>
            </a:r>
          </a:p>
          <a:p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Знайка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многопрофильный сайт. На нём есть все школьные предметы, в том числе и русский язык в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видеоуроках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Темы разбиты по классам — удобно найти то, что нужно.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Приложение «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Глазарий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языка»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всё, что нужно знать о русском языке в формате коротких статей: история, синтаксис, фонетика, стилистика и другие разделы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Орфография»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интерактивное приложение для прокачки навыков правописания.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Пунктуация»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приложение поможет натренировать навык расстановки знаков препинания.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24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Видеоконсультации</a:t>
            </a: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разработчиков КИМ ЕГЭ</a:t>
            </a:r>
            <a:endParaRPr lang="ru-RU" sz="2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786058"/>
            <a:ext cx="4214842" cy="3500462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4" cstate="print"/>
          <a:srcRect l="17798" t="4843" r="16932" b="5413"/>
          <a:stretch>
            <a:fillRect/>
          </a:stretch>
        </p:blipFill>
        <p:spPr bwMode="auto">
          <a:xfrm>
            <a:off x="357158" y="1500174"/>
            <a:ext cx="435771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1500174"/>
            <a:ext cx="4357686" cy="478634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86993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   Полезные ресурсы для подготовки к ЕГЭ И ОГЭ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8186766" cy="46910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itra.ru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 сочинения, краткие содержания, полные произведения, характеристики персонажей, биографии и критика.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 108 самых важных русских книг в вопросах и ответах. Сайт больше подходит для вдумчивого чтения и анализа.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Литератор!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 игра для лучшего запоминания прочитанного произведения. Нужно будет угадывать автора, героя или цитату.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Решу ЕГЭ!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 тестовые задания для самопроверки. Можно выбрать тему, которую хочется закрепить, и пройти по ней тест.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Русская классика. Начало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— спецпроект Арзамас о классике русской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литератуы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72705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    Полезные ресурсы для подготовки к ЕГЭ И ОГЭ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000108"/>
            <a:ext cx="8329642" cy="512605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Аудиокниги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школьников - по произведениям русских классиков для учеников 5-11 классов.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Arzamas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 курсы о разных писателях и направлениях (лучше смотреть курсы только на те темы, которые есть в кодификаторе).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Лекции по литературе на канале «Культура»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68 лекций по русской литературе.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Interneturok.ru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 интерактивные уроки по литературе с видео и тестами.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Textologia.ru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 основные этапы, периоды и особенности развития мирового литературного процесса, важные литературные понятия, структура и содержание заданий ЕГЭ по предмету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Желаем удачи !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683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hlinkClick r:id="rId2"/>
              </a:rPr>
              <a:t> YouTube-</a:t>
            </a:r>
            <a:r>
              <a:rPr lang="ru-RU" sz="2400" dirty="0">
                <a:hlinkClick r:id="rId2"/>
              </a:rPr>
              <a:t>канал </a:t>
            </a:r>
            <a:r>
              <a:rPr lang="ru-RU" sz="2400" dirty="0" err="1">
                <a:hlinkClick r:id="rId2"/>
              </a:rPr>
              <a:t>Рособрнадзор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l="3367" t="9117" r="28808" b="12536"/>
          <a:stretch>
            <a:fillRect/>
          </a:stretch>
        </p:blipFill>
        <p:spPr bwMode="auto">
          <a:xfrm>
            <a:off x="642910" y="1214422"/>
            <a:ext cx="82153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hlinkClick r:id="rId2"/>
              </a:rPr>
              <a:t>Навигатор ГИА</a:t>
            </a:r>
            <a:endParaRPr lang="ru-RU" sz="2700" dirty="0"/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 l="12186" t="4843" r="13736" b="9687"/>
          <a:stretch>
            <a:fillRect/>
          </a:stretch>
        </p:blipFill>
        <p:spPr bwMode="auto">
          <a:xfrm>
            <a:off x="500034" y="1643050"/>
            <a:ext cx="385765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67" y="1643050"/>
            <a:ext cx="4429189" cy="47149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hlinkClick r:id="rId2"/>
              </a:rPr>
              <a:t>https://ege15.ru/files/news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-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сайт ГБУ РЦОКО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 t="7306" b="10704"/>
          <a:stretch>
            <a:fillRect/>
          </a:stretch>
        </p:blipFill>
        <p:spPr bwMode="auto">
          <a:xfrm>
            <a:off x="642910" y="1643050"/>
            <a:ext cx="3857652" cy="463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43050"/>
            <a:ext cx="400052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7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chemeClr val="accent4">
                    <a:lumMod val="50000"/>
                  </a:schemeClr>
                </a:solidFill>
              </a:rPr>
              <a:t>http://mon.alania.gov.ru</a:t>
            </a: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 </a:t>
            </a:r>
            <a:r>
              <a:rPr lang="en-US" sz="2400" dirty="0" smtClean="0">
                <a:hlinkClick r:id="rId2"/>
              </a:rPr>
              <a:t/>
            </a:r>
            <a:br>
              <a:rPr lang="en-US" sz="2400" dirty="0" smtClean="0">
                <a:hlinkClick r:id="rId2"/>
              </a:rPr>
            </a:br>
            <a:r>
              <a:rPr lang="ru-RU" sz="2400" dirty="0" smtClean="0">
                <a:hlinkClick r:id="rId2"/>
              </a:rPr>
              <a:t>Запись </a:t>
            </a:r>
            <a:r>
              <a:rPr lang="ru-RU" sz="2400" dirty="0" err="1" smtClean="0">
                <a:hlinkClick r:id="rId2"/>
              </a:rPr>
              <a:t>вебинаров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 t="4558" r="46606" b="8832"/>
          <a:stretch>
            <a:fillRect/>
          </a:stretch>
        </p:blipFill>
        <p:spPr bwMode="auto">
          <a:xfrm>
            <a:off x="214282" y="1571612"/>
            <a:ext cx="46434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1571612"/>
            <a:ext cx="4814030" cy="492922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7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en-US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http://mon.alania.gov.ru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hlinkClick r:id="rId2"/>
              </a:rPr>
              <a:t>Расписание </a:t>
            </a:r>
            <a:r>
              <a:rPr lang="ru-RU" sz="2700" dirty="0" err="1" smtClean="0">
                <a:hlinkClick r:id="rId2"/>
              </a:rPr>
              <a:t>вебинаров</a:t>
            </a:r>
            <a:endParaRPr lang="ru-RU" sz="27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0" y="1396999"/>
          <a:ext cx="8215372" cy="5246710"/>
        </p:xfrm>
        <a:graphic>
          <a:graphicData uri="http://schemas.openxmlformats.org/drawingml/2006/table">
            <a:tbl>
              <a:tblPr/>
              <a:tblGrid>
                <a:gridCol w="2053843"/>
                <a:gridCol w="2053843"/>
                <a:gridCol w="2053843"/>
                <a:gridCol w="2053843"/>
              </a:tblGrid>
              <a:tr h="85660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День недели</a:t>
                      </a:r>
                      <a:endParaRPr lang="ru-RU" sz="1200" dirty="0"/>
                    </a:p>
                  </a:txBody>
                  <a:tcPr marL="51837" marR="51837" marT="51837" marB="518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/>
                        <a:t>Время</a:t>
                      </a:r>
                      <a:endParaRPr lang="ru-RU" sz="1200"/>
                    </a:p>
                  </a:txBody>
                  <a:tcPr marL="51837" marR="51837" marT="51837" marB="518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/>
                        <a:t>Предмет</a:t>
                      </a:r>
                      <a:endParaRPr lang="ru-RU" sz="1200"/>
                    </a:p>
                  </a:txBody>
                  <a:tcPr marL="51837" marR="51837" marT="51837" marB="518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u="sng"/>
                        <a:t>Ссылка на онлайн занятие</a:t>
                      </a:r>
                      <a:endParaRPr lang="ru-RU" sz="1200"/>
                    </a:p>
                  </a:txBody>
                  <a:tcPr marL="51837" marR="51837" marT="51837" marB="518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752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Понедельник</a:t>
                      </a:r>
                      <a:endParaRPr lang="ru-RU" sz="1200" dirty="0"/>
                    </a:p>
                  </a:txBody>
                  <a:tcPr marL="51837" marR="51837" marT="51837" marB="518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14.30-15.30</a:t>
                      </a:r>
                      <a:endParaRPr lang="ru-RU" sz="1200" dirty="0"/>
                    </a:p>
                  </a:txBody>
                  <a:tcPr marL="51837" marR="51837" marT="51837" marB="518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/>
                        <a:t>история</a:t>
                      </a:r>
                    </a:p>
                  </a:txBody>
                  <a:tcPr marL="51837" marR="51837" marT="51837" marB="518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u="none" strike="noStrike">
                          <a:solidFill>
                            <a:srgbClr val="EB3630"/>
                          </a:solidFill>
                          <a:hlinkClick r:id="rId3"/>
                        </a:rPr>
                        <a:t>https://link.webinar.fm/live/sorip198/histege</a:t>
                      </a:r>
                      <a:endParaRPr lang="en-US" sz="1200"/>
                    </a:p>
                  </a:txBody>
                  <a:tcPr marL="51837" marR="51837" marT="51837" marB="518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09752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Понедельник</a:t>
                      </a:r>
                      <a:endParaRPr lang="ru-RU" sz="1200" dirty="0"/>
                    </a:p>
                  </a:txBody>
                  <a:tcPr marL="51837" marR="51837" marT="51837" marB="518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14.30-15.30</a:t>
                      </a:r>
                      <a:endParaRPr lang="ru-RU" sz="1200" dirty="0"/>
                    </a:p>
                  </a:txBody>
                  <a:tcPr marL="51837" marR="51837" marT="51837" marB="518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биология</a:t>
                      </a:r>
                    </a:p>
                  </a:txBody>
                  <a:tcPr marL="51837" marR="51837" marT="51837" marB="518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u="sng">
                          <a:solidFill>
                            <a:srgbClr val="EB3630"/>
                          </a:solidFill>
                          <a:hlinkClick r:id="rId4"/>
                        </a:rPr>
                        <a:t>https://link.webinar.fm/live/sorip198/bioege</a:t>
                      </a:r>
                      <a:endParaRPr lang="en-US" sz="1200"/>
                    </a:p>
                  </a:txBody>
                  <a:tcPr marL="51837" marR="51837" marT="51837" marB="518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7526">
                <a:tc>
                  <a:txBody>
                    <a:bodyPr/>
                    <a:lstStyle/>
                    <a:p>
                      <a:pPr algn="l"/>
                      <a:r>
                        <a:rPr lang="ru-RU" sz="1200" b="1"/>
                        <a:t>Понедельник</a:t>
                      </a:r>
                      <a:endParaRPr lang="ru-RU" sz="1200"/>
                    </a:p>
                  </a:txBody>
                  <a:tcPr marL="51837" marR="51837" marT="51837" marB="518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15.30-16.30</a:t>
                      </a:r>
                      <a:endParaRPr lang="ru-RU" sz="1200" dirty="0"/>
                    </a:p>
                  </a:txBody>
                  <a:tcPr marL="51837" marR="51837" marT="51837" marB="518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русский язык</a:t>
                      </a:r>
                    </a:p>
                  </a:txBody>
                  <a:tcPr marL="51837" marR="51837" marT="51837" marB="518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u="none" strike="noStrike">
                          <a:solidFill>
                            <a:srgbClr val="EB3630"/>
                          </a:solidFill>
                          <a:hlinkClick r:id="rId5"/>
                        </a:rPr>
                        <a:t>https://link.webinar.fm/live/sorip198/rusege</a:t>
                      </a:r>
                      <a:endParaRPr lang="en-US" sz="1200"/>
                    </a:p>
                  </a:txBody>
                  <a:tcPr marL="51837" marR="51837" marT="51837" marB="518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097526">
                <a:tc>
                  <a:txBody>
                    <a:bodyPr/>
                    <a:lstStyle/>
                    <a:p>
                      <a:pPr algn="l"/>
                      <a:r>
                        <a:rPr lang="ru-RU" sz="1200" b="1"/>
                        <a:t>Понедельник</a:t>
                      </a:r>
                      <a:endParaRPr lang="ru-RU" sz="1200"/>
                    </a:p>
                  </a:txBody>
                  <a:tcPr marL="51837" marR="51837" marT="51837" marB="518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16.30-17.30</a:t>
                      </a:r>
                      <a:endParaRPr lang="ru-RU" sz="1200" dirty="0"/>
                    </a:p>
                  </a:txBody>
                  <a:tcPr marL="51837" marR="51837" marT="51837" marB="518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английский язык</a:t>
                      </a:r>
                    </a:p>
                  </a:txBody>
                  <a:tcPr marL="51837" marR="51837" marT="51837" marB="518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u="none" strike="noStrike" dirty="0">
                          <a:solidFill>
                            <a:srgbClr val="EB3630"/>
                          </a:solidFill>
                          <a:hlinkClick r:id="rId6"/>
                        </a:rPr>
                        <a:t>https://link.webinar.fm/live/sorip198/angege</a:t>
                      </a:r>
                      <a:endParaRPr lang="en-US" sz="1200" dirty="0"/>
                    </a:p>
                  </a:txBody>
                  <a:tcPr marL="51837" marR="51837" marT="51837" marB="518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7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http://mon.alania.gov.ru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hlinkClick r:id="rId2"/>
              </a:rPr>
              <a:t>Расписание </a:t>
            </a:r>
            <a:r>
              <a:rPr lang="ru-RU" sz="2400" dirty="0" err="1" smtClean="0">
                <a:hlinkClick r:id="rId2"/>
              </a:rPr>
              <a:t>вебинаров</a:t>
            </a:r>
            <a:r>
              <a:rPr lang="ru-RU" sz="2400" dirty="0" smtClean="0">
                <a:hlinkClick r:id="rId2"/>
              </a:rPr>
              <a:t> 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2" y="1714487"/>
          <a:ext cx="8001056" cy="4929221"/>
        </p:xfrm>
        <a:graphic>
          <a:graphicData uri="http://schemas.openxmlformats.org/drawingml/2006/table">
            <a:tbl>
              <a:tblPr/>
              <a:tblGrid>
                <a:gridCol w="2000264"/>
                <a:gridCol w="2000264"/>
                <a:gridCol w="2000264"/>
                <a:gridCol w="2000264"/>
              </a:tblGrid>
              <a:tr h="792541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/>
                        <a:t>Вторник</a:t>
                      </a:r>
                      <a:endParaRPr lang="ru-RU" sz="900" dirty="0"/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/>
                        <a:t>14.30-15.30</a:t>
                      </a:r>
                      <a:endParaRPr lang="ru-RU" sz="900"/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/>
                        <a:t>химия</a:t>
                      </a:r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u="none" strike="noStrike">
                          <a:solidFill>
                            <a:srgbClr val="EB3630"/>
                          </a:solidFill>
                          <a:hlinkClick r:id="rId3"/>
                        </a:rPr>
                        <a:t>https://link.webinar.fm/live/sorip198/himege</a:t>
                      </a:r>
                      <a:endParaRPr lang="en-US" sz="900"/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792541">
                <a:tc>
                  <a:txBody>
                    <a:bodyPr/>
                    <a:lstStyle/>
                    <a:p>
                      <a:pPr algn="l"/>
                      <a:r>
                        <a:rPr lang="ru-RU" sz="900" b="1"/>
                        <a:t>Вторник</a:t>
                      </a:r>
                      <a:endParaRPr lang="ru-RU" sz="900"/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/>
                        <a:t>14.30-15.30</a:t>
                      </a:r>
                      <a:endParaRPr lang="ru-RU" sz="900"/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/>
                        <a:t>география</a:t>
                      </a:r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u="none" strike="noStrike">
                          <a:solidFill>
                            <a:srgbClr val="EB3630"/>
                          </a:solidFill>
                          <a:hlinkClick r:id="rId4"/>
                        </a:rPr>
                        <a:t>https://link.webinar.fm/live/sorip198/geoege</a:t>
                      </a:r>
                      <a:endParaRPr lang="en-US" sz="900"/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92541">
                <a:tc>
                  <a:txBody>
                    <a:bodyPr/>
                    <a:lstStyle/>
                    <a:p>
                      <a:pPr algn="l"/>
                      <a:r>
                        <a:rPr lang="ru-RU" sz="900" b="1"/>
                        <a:t>Вторник</a:t>
                      </a:r>
                      <a:endParaRPr lang="ru-RU" sz="900"/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/>
                        <a:t>14.30-15.30</a:t>
                      </a:r>
                      <a:endParaRPr lang="ru-RU" sz="900" dirty="0"/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/>
                        <a:t>литература</a:t>
                      </a:r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u="none" strike="noStrike">
                          <a:solidFill>
                            <a:srgbClr val="EB3630"/>
                          </a:solidFill>
                          <a:hlinkClick r:id="rId5"/>
                        </a:rPr>
                        <a:t>https://link.webinar.fm/live/sorip198/litege</a:t>
                      </a:r>
                      <a:endParaRPr lang="en-US" sz="900"/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966516">
                <a:tc>
                  <a:txBody>
                    <a:bodyPr/>
                    <a:lstStyle/>
                    <a:p>
                      <a:pPr algn="l"/>
                      <a:r>
                        <a:rPr lang="ru-RU" sz="900" b="1"/>
                        <a:t>Вторник</a:t>
                      </a:r>
                      <a:endParaRPr lang="ru-RU" sz="900"/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/>
                        <a:t>15.30-16.30</a:t>
                      </a:r>
                      <a:endParaRPr lang="ru-RU" sz="900" dirty="0"/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/>
                        <a:t>математика</a:t>
                      </a:r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u="none" strike="noStrike">
                          <a:solidFill>
                            <a:srgbClr val="EB3630"/>
                          </a:solidFill>
                          <a:hlinkClick r:id="rId6"/>
                        </a:rPr>
                        <a:t>https://link.webinar.fm/live/sorip198/matemege</a:t>
                      </a:r>
                      <a:endParaRPr lang="en-US" sz="900"/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92541">
                <a:tc>
                  <a:txBody>
                    <a:bodyPr/>
                    <a:lstStyle/>
                    <a:p>
                      <a:pPr algn="l"/>
                      <a:r>
                        <a:rPr lang="ru-RU" sz="900" b="1"/>
                        <a:t>Вторник</a:t>
                      </a:r>
                      <a:endParaRPr lang="ru-RU" sz="900"/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/>
                        <a:t>16.30-17.30</a:t>
                      </a:r>
                      <a:endParaRPr lang="ru-RU" sz="900" dirty="0"/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/>
                        <a:t>общество</a:t>
                      </a:r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u="none" strike="noStrike">
                          <a:solidFill>
                            <a:srgbClr val="EB3630"/>
                          </a:solidFill>
                          <a:hlinkClick r:id="rId7"/>
                        </a:rPr>
                        <a:t>https://link.webinar.fm/live/sorip198/obschege</a:t>
                      </a:r>
                      <a:endParaRPr lang="en-US" sz="900"/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792541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/>
                        <a:t>Вторник</a:t>
                      </a:r>
                      <a:endParaRPr lang="ru-RU" sz="900" dirty="0"/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/>
                        <a:t>16.30-17.30</a:t>
                      </a:r>
                      <a:endParaRPr lang="ru-RU" sz="900"/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/>
                        <a:t>информатика</a:t>
                      </a:r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u="none" strike="noStrike" dirty="0">
                          <a:solidFill>
                            <a:srgbClr val="EB3630"/>
                          </a:solidFill>
                          <a:hlinkClick r:id="rId8"/>
                        </a:rPr>
                        <a:t>https://link.webinar.fm/live/sorip198/infege</a:t>
                      </a:r>
                      <a:endParaRPr lang="en-US" sz="900" dirty="0"/>
                    </a:p>
                  </a:txBody>
                  <a:tcPr marL="39843" marR="39843" marT="39843" marB="398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107157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АМС </a:t>
            </a:r>
            <a:r>
              <a:rPr lang="ru-RU" sz="27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Ирафского</a:t>
            </a: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http://mon.alania.gov.ru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hlinkClick r:id="rId2"/>
              </a:rPr>
              <a:t>Расписание </a:t>
            </a:r>
            <a:r>
              <a:rPr lang="ru-RU" sz="2400" dirty="0" err="1" smtClean="0">
                <a:hlinkClick r:id="rId2"/>
              </a:rPr>
              <a:t>вебинаров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571612"/>
          <a:ext cx="8215372" cy="4778380"/>
        </p:xfrm>
        <a:graphic>
          <a:graphicData uri="http://schemas.openxmlformats.org/drawingml/2006/table">
            <a:tbl>
              <a:tblPr/>
              <a:tblGrid>
                <a:gridCol w="2053843"/>
                <a:gridCol w="2053843"/>
                <a:gridCol w="2053843"/>
                <a:gridCol w="2053843"/>
              </a:tblGrid>
              <a:tr h="1194595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/>
                        <a:t>Среда</a:t>
                      </a:r>
                      <a:endParaRPr lang="ru-RU" sz="1500" dirty="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/>
                        <a:t>14.30-15.30</a:t>
                      </a:r>
                      <a:endParaRPr lang="ru-RU" sz="1500" dirty="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/>
                        <a:t>физика</a:t>
                      </a:r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u="none" strike="noStrike">
                          <a:solidFill>
                            <a:srgbClr val="EB3630"/>
                          </a:solidFill>
                          <a:hlinkClick r:id="rId3"/>
                        </a:rPr>
                        <a:t>https://link.webinar.fm/live/sorip198/fizege</a:t>
                      </a:r>
                      <a:endParaRPr lang="en-US" sz="150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194595">
                <a:tc>
                  <a:txBody>
                    <a:bodyPr/>
                    <a:lstStyle/>
                    <a:p>
                      <a:pPr algn="l"/>
                      <a:r>
                        <a:rPr lang="ru-RU" sz="1500" b="1"/>
                        <a:t>Среда</a:t>
                      </a:r>
                      <a:endParaRPr lang="ru-RU" sz="150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/>
                        <a:t>14.30-15.30</a:t>
                      </a:r>
                      <a:endParaRPr lang="ru-RU" sz="150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/>
                        <a:t>география</a:t>
                      </a:r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u="none" strike="noStrike">
                          <a:solidFill>
                            <a:srgbClr val="EB3630"/>
                          </a:solidFill>
                          <a:hlinkClick r:id="rId4"/>
                        </a:rPr>
                        <a:t>https://link.webinar.fm/live/sorip198/geoege</a:t>
                      </a:r>
                      <a:endParaRPr lang="en-US" sz="150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94595">
                <a:tc>
                  <a:txBody>
                    <a:bodyPr/>
                    <a:lstStyle/>
                    <a:p>
                      <a:pPr algn="l"/>
                      <a:r>
                        <a:rPr lang="ru-RU" sz="1500" b="1"/>
                        <a:t>Среда</a:t>
                      </a:r>
                      <a:endParaRPr lang="ru-RU" sz="150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/>
                        <a:t>15.30-16.30</a:t>
                      </a:r>
                      <a:endParaRPr lang="ru-RU" sz="150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/>
                        <a:t>русский</a:t>
                      </a:r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u="none" strike="noStrike">
                          <a:solidFill>
                            <a:srgbClr val="EB3630"/>
                          </a:solidFill>
                          <a:hlinkClick r:id="rId5"/>
                        </a:rPr>
                        <a:t>https://link.webinar.fm/live/sorip198/rusege</a:t>
                      </a:r>
                      <a:endParaRPr lang="en-US" sz="150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194595">
                <a:tc>
                  <a:txBody>
                    <a:bodyPr/>
                    <a:lstStyle/>
                    <a:p>
                      <a:pPr algn="l"/>
                      <a:r>
                        <a:rPr lang="ru-RU" sz="1500" b="1"/>
                        <a:t>Среда</a:t>
                      </a:r>
                      <a:endParaRPr lang="ru-RU" sz="150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/>
                        <a:t>16.30-17.30</a:t>
                      </a:r>
                      <a:endParaRPr lang="ru-RU" sz="150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/>
                        <a:t>химия</a:t>
                      </a:r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u="none" strike="noStrike" dirty="0">
                          <a:solidFill>
                            <a:srgbClr val="EB3630"/>
                          </a:solidFill>
                          <a:hlinkClick r:id="rId6"/>
                        </a:rPr>
                        <a:t>https://link.webinar.fm/live/sorip198/himege</a:t>
                      </a:r>
                      <a:endParaRPr lang="en-US" sz="1500" dirty="0"/>
                    </a:p>
                  </a:txBody>
                  <a:tcPr marL="61951" marR="61951" marT="61951" marB="619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489</TotalTime>
  <Words>271</Words>
  <Application>Microsoft Office PowerPoint</Application>
  <PresentationFormat>Экран (4:3)</PresentationFormat>
  <Paragraphs>139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Управление образования АМС Ирафского района</vt:lpstr>
      <vt:lpstr>Управление образования АМС Ирафского района    Видеоконсультации разработчиков КИМ ЕГЭ</vt:lpstr>
      <vt:lpstr>Управление образования АМС Ирафского района   YouTube-канал Рособрнадзор</vt:lpstr>
      <vt:lpstr>Управление образования АМС Ирафского района   Навигатор ГИА</vt:lpstr>
      <vt:lpstr>Управление образования АМС Ирафского района  https://ege15.ru/files/news - сайт ГБУ РЦОКО  </vt:lpstr>
      <vt:lpstr>Управление образования АМС Ирафского района http://mon.alania.gov.ru  Запись вебинаров  </vt:lpstr>
      <vt:lpstr>Управление образования АМС Ирафского района http://mon.alania.gov.ru  Расписание вебинаров</vt:lpstr>
      <vt:lpstr>Управление образования АМС Ирафского района  http://mon.alania.gov.ru  Расписание вебинаров </vt:lpstr>
      <vt:lpstr>Управление образования АМС Ирафского района      http://mon.alania.gov.ru    Расписание вебинаров</vt:lpstr>
      <vt:lpstr>Управление образования АМС Ирафского района        http://mon.alania.gov.ru         Расписание вебинаров </vt:lpstr>
      <vt:lpstr>Управление образования АМС Ирафского района     http://mon.alania.gov.ru    Расписание вебинаров </vt:lpstr>
      <vt:lpstr>Слайд 12</vt:lpstr>
      <vt:lpstr>Управление образования АМС Ирафского района  Полезные ресурсы для подготовки к ЕГЭ И ОГЭ      https://best-language.ru ;    http://gramma.ru </vt:lpstr>
      <vt:lpstr>Управление образования АМС Ирафского района  Полезные ресурсы для подготовки к ЕГЭ И ОГЭ                                  https://www.textologia.ru/russkiy/?q=394  </vt:lpstr>
      <vt:lpstr>Управление образования АМС Ирафского района  Полезные ресурсы для подготовки к ЕГЭ И ОГЭ                                 https://mel.fm/author/gramotnost-na-mele  </vt:lpstr>
      <vt:lpstr>Управление образования АМС Ирафского района  Полезные ресурсы для подготовки к ЕГЭ И ОГЭ  </vt:lpstr>
      <vt:lpstr>Слайд 17</vt:lpstr>
      <vt:lpstr>Слайд 18</vt:lpstr>
      <vt:lpstr>Управление образования АМС Ирафского района        Полезные ресурсы для подготовки к ЕГЭ И ОГЭ</vt:lpstr>
      <vt:lpstr>Управление образования АМС Ирафского района         Полезные ресурсы для подготовки к ЕГЭ И ОГЭ</vt:lpstr>
      <vt:lpstr>Управление образования АМС Ирафского района          Полезные ресурсы для подготовки к ЕГЭ И ОГЭ</vt:lpstr>
      <vt:lpstr>Управление образования АМС Ирафского района   Желаем удачи !    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образования АМС Ирафского района</dc:title>
  <dc:creator>Алета</dc:creator>
  <cp:lastModifiedBy>Алета</cp:lastModifiedBy>
  <cp:revision>39</cp:revision>
  <dcterms:created xsi:type="dcterms:W3CDTF">2021-12-01T12:13:50Z</dcterms:created>
  <dcterms:modified xsi:type="dcterms:W3CDTF">2021-12-09T12:23:06Z</dcterms:modified>
</cp:coreProperties>
</file>